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2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Lato Bold" panose="020F0502020204030203" pitchFamily="34" charset="0"/>
      <p:regular r:id="rId20"/>
      <p:bold r:id="rId21"/>
    </p:embeddedFont>
    <p:embeddedFont>
      <p:font typeface="Lato Bold Bold" panose="020B0604020202020204" charset="0"/>
      <p:regular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 Delaloye" initials="DD" lastIdx="2" clrIdx="0">
    <p:extLst>
      <p:ext uri="{19B8F6BF-5375-455C-9EA6-DF929625EA0E}">
        <p15:presenceInfo xmlns:p15="http://schemas.microsoft.com/office/powerpoint/2012/main" userId="S::Dani.Delaloye@mottmac.com::4a364b1f-7536-4e82-964b-44c3a2a1c3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B0303E-9007-6F45-72B0-9F812582D188}" v="4" dt="2023-06-07T16:17:54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72112-B3A0-4679-BE1F-69EE46B5AD4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8B2A4-6CFB-40DD-A585-122D05A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8B2A4-6CFB-40DD-A585-122D05A54A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9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22991997" cy="129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91997" cy="1293300"/>
            </a:xfrm>
            <a:custGeom>
              <a:avLst/>
              <a:gdLst/>
              <a:ahLst/>
              <a:cxnLst/>
              <a:rect l="l" t="t" r="r" b="b"/>
              <a:pathLst>
                <a:path w="22991997" h="1293300">
                  <a:moveTo>
                    <a:pt x="0" y="0"/>
                  </a:moveTo>
                  <a:lnTo>
                    <a:pt x="22991997" y="0"/>
                  </a:lnTo>
                  <a:lnTo>
                    <a:pt x="22991997" y="1293300"/>
                  </a:lnTo>
                  <a:lnTo>
                    <a:pt x="0" y="1293300"/>
                  </a:lnTo>
                  <a:close/>
                </a:path>
              </a:pathLst>
            </a:custGeom>
            <a:solidFill>
              <a:srgbClr val="1A783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17994" t="8467" r="56543" b="82050"/>
          <a:stretch>
            <a:fillRect/>
          </a:stretch>
        </p:blipFill>
        <p:spPr>
          <a:xfrm>
            <a:off x="5201590" y="1466658"/>
            <a:ext cx="7884820" cy="16518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4000500"/>
            <a:ext cx="16230600" cy="13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600" dirty="0">
                <a:solidFill>
                  <a:srgbClr val="000000"/>
                </a:solidFill>
                <a:latin typeface="Lato Bold Bold"/>
              </a:rPr>
              <a:t>Equity, Diversity, and Inclusion Moment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0764" y="5905500"/>
            <a:ext cx="14766472" cy="57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Lato"/>
              </a:rPr>
              <a:t>Unconscious Bias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7750" y="287655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</a:rPr>
              <a:t>Tunnelling Association of Canada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22991997" cy="129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91997" cy="1293300"/>
            </a:xfrm>
            <a:custGeom>
              <a:avLst/>
              <a:gdLst/>
              <a:ahLst/>
              <a:cxnLst/>
              <a:rect l="l" t="t" r="r" b="b"/>
              <a:pathLst>
                <a:path w="22991997" h="1293300">
                  <a:moveTo>
                    <a:pt x="0" y="0"/>
                  </a:moveTo>
                  <a:lnTo>
                    <a:pt x="22991997" y="0"/>
                  </a:lnTo>
                  <a:lnTo>
                    <a:pt x="22991997" y="1293300"/>
                  </a:lnTo>
                  <a:lnTo>
                    <a:pt x="0" y="1293300"/>
                  </a:lnTo>
                  <a:close/>
                </a:path>
              </a:pathLst>
            </a:custGeom>
            <a:solidFill>
              <a:srgbClr val="1A783C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7228" b="37228"/>
          <a:stretch>
            <a:fillRect/>
          </a:stretch>
        </p:blipFill>
        <p:spPr>
          <a:xfrm>
            <a:off x="0" y="1028700"/>
            <a:ext cx="18288000" cy="31179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629608" y="4727575"/>
            <a:ext cx="10305591" cy="971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9" dirty="0">
                <a:solidFill>
                  <a:srgbClr val="061313"/>
                </a:solidFill>
                <a:latin typeface="Lato Bold Bold"/>
              </a:rPr>
              <a:t>What is unconscious bias?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29609" y="6337935"/>
            <a:ext cx="9028781" cy="126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Unconscious biases (also known as implicit biases) are attitudes or beliefs about certain groups of people that individuals form outside their own conscious awareness. </a:t>
            </a:r>
            <a:endParaRPr lang="en-US" sz="2400" baseline="30000" dirty="0">
              <a:solidFill>
                <a:srgbClr val="545454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061833" y="287655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</a:rPr>
              <a:t>Tunnelling Association of Canada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80883" y="9408178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1A783C"/>
                </a:solidFill>
                <a:latin typeface="Lato Bold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22991997" cy="1293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91997" cy="1293300"/>
            </a:xfrm>
            <a:custGeom>
              <a:avLst/>
              <a:gdLst/>
              <a:ahLst/>
              <a:cxnLst/>
              <a:rect l="l" t="t" r="r" b="b"/>
              <a:pathLst>
                <a:path w="22991997" h="1293300">
                  <a:moveTo>
                    <a:pt x="0" y="0"/>
                  </a:moveTo>
                  <a:lnTo>
                    <a:pt x="22991997" y="0"/>
                  </a:lnTo>
                  <a:lnTo>
                    <a:pt x="22991997" y="1293300"/>
                  </a:lnTo>
                  <a:lnTo>
                    <a:pt x="0" y="1293300"/>
                  </a:lnTo>
                  <a:close/>
                </a:path>
              </a:pathLst>
            </a:custGeom>
            <a:solidFill>
              <a:srgbClr val="1A783C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061833" y="287655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</a:rPr>
              <a:t>Tunnelling Association of Canada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80883" y="9408178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Source Sans Pro"/>
              </a:rPr>
              <a:t>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144000" y="1220617"/>
            <a:ext cx="8096250" cy="8593325"/>
            <a:chOff x="0" y="0"/>
            <a:chExt cx="19951438" cy="211763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951438" cy="21176371"/>
            </a:xfrm>
            <a:custGeom>
              <a:avLst/>
              <a:gdLst/>
              <a:ahLst/>
              <a:cxnLst/>
              <a:rect l="l" t="t" r="r" b="b"/>
              <a:pathLst>
                <a:path w="19951438" h="21176371">
                  <a:moveTo>
                    <a:pt x="0" y="0"/>
                  </a:moveTo>
                  <a:lnTo>
                    <a:pt x="19951438" y="0"/>
                  </a:lnTo>
                  <a:lnTo>
                    <a:pt x="19951438" y="21176371"/>
                  </a:lnTo>
                  <a:lnTo>
                    <a:pt x="0" y="211763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912920" y="1537803"/>
            <a:ext cx="5019391" cy="312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61313"/>
                </a:solidFill>
                <a:latin typeface="Lato Bold Bold"/>
              </a:rPr>
              <a:t>How does it impact our workplace?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12920" y="4886103"/>
            <a:ext cx="6698680" cy="4316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People may unknowingly let unconscious biases influence their actions which can prevent diverse cultures from entering or thriving in the workplace.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545454"/>
              </a:solidFill>
              <a:latin typeface="Lato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For example, in the hiring process, managers conducting interviews can unknowingly fall victim to their biases. This can affect their decision to hire a candidate based on their subconscious attitude towards that person.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23950"/>
            <a:ext cx="18288000" cy="4345154"/>
            <a:chOff x="0" y="0"/>
            <a:chExt cx="24384000" cy="57935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848" r="3848"/>
            <a:stretch>
              <a:fillRect/>
            </a:stretch>
          </p:blipFill>
          <p:spPr>
            <a:xfrm>
              <a:off x="0" y="0"/>
              <a:ext cx="8026400" cy="579353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9174" r="19174"/>
            <a:stretch>
              <a:fillRect/>
            </a:stretch>
          </p:blipFill>
          <p:spPr>
            <a:xfrm>
              <a:off x="8178800" y="0"/>
              <a:ext cx="8026400" cy="579353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762" r="3762"/>
            <a:stretch>
              <a:fillRect/>
            </a:stretch>
          </p:blipFill>
          <p:spPr>
            <a:xfrm>
              <a:off x="16357600" y="0"/>
              <a:ext cx="8026400" cy="579353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18288000" cy="1028700"/>
            <a:chOff x="0" y="0"/>
            <a:chExt cx="22991997" cy="1293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991997" cy="1293300"/>
            </a:xfrm>
            <a:custGeom>
              <a:avLst/>
              <a:gdLst/>
              <a:ahLst/>
              <a:cxnLst/>
              <a:rect l="l" t="t" r="r" b="b"/>
              <a:pathLst>
                <a:path w="22991997" h="1293300">
                  <a:moveTo>
                    <a:pt x="0" y="0"/>
                  </a:moveTo>
                  <a:lnTo>
                    <a:pt x="22991997" y="0"/>
                  </a:lnTo>
                  <a:lnTo>
                    <a:pt x="22991997" y="1293300"/>
                  </a:lnTo>
                  <a:lnTo>
                    <a:pt x="0" y="1293300"/>
                  </a:lnTo>
                  <a:close/>
                </a:path>
              </a:pathLst>
            </a:custGeom>
            <a:solidFill>
              <a:srgbClr val="1A783C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061833" y="287655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</a:rPr>
              <a:t>Tunnelling Association of Canada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0883" y="9408178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1A783C"/>
                </a:solidFill>
                <a:latin typeface="Lato Bold"/>
              </a:rPr>
              <a:t>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5612056"/>
            <a:ext cx="18288000" cy="971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061313"/>
                </a:solidFill>
                <a:latin typeface="Lato Bold Bold"/>
              </a:rPr>
              <a:t>Example of Unconscious Biases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94574" y="6850230"/>
            <a:ext cx="14698851" cy="392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Unconscious bias can exist related to any or all of the following: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70D88-B796-4F31-B93B-C43C93D4B38F}"/>
              </a:ext>
            </a:extLst>
          </p:cNvPr>
          <p:cNvSpPr txBox="1"/>
          <p:nvPr/>
        </p:nvSpPr>
        <p:spPr>
          <a:xfrm>
            <a:off x="5244088" y="7509143"/>
            <a:ext cx="10016427" cy="1308050"/>
          </a:xfrm>
          <a:prstGeom prst="rect">
            <a:avLst/>
          </a:prstGeom>
        </p:spPr>
        <p:txBody>
          <a:bodyPr wrap="square" lIns="0" tIns="0" rIns="0" bIns="0" numCol="3" rtlCol="0" anchor="t">
            <a:spAutoFit/>
          </a:bodyPr>
          <a:lstStyle/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Age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Weight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Race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Gender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Beauty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Name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Height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Religion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Culture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22991997" cy="129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91997" cy="1293300"/>
            </a:xfrm>
            <a:custGeom>
              <a:avLst/>
              <a:gdLst/>
              <a:ahLst/>
              <a:cxnLst/>
              <a:rect l="l" t="t" r="r" b="b"/>
              <a:pathLst>
                <a:path w="22991997" h="1293300">
                  <a:moveTo>
                    <a:pt x="0" y="0"/>
                  </a:moveTo>
                  <a:lnTo>
                    <a:pt x="22991997" y="0"/>
                  </a:lnTo>
                  <a:lnTo>
                    <a:pt x="22991997" y="1293300"/>
                  </a:lnTo>
                  <a:lnTo>
                    <a:pt x="0" y="1293300"/>
                  </a:lnTo>
                  <a:close/>
                </a:path>
              </a:pathLst>
            </a:custGeom>
            <a:solidFill>
              <a:srgbClr val="1A783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704534" y="2680209"/>
            <a:ext cx="13583466" cy="7606791"/>
            <a:chOff x="0" y="0"/>
            <a:chExt cx="32135417" cy="17995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135418" cy="17995951"/>
            </a:xfrm>
            <a:custGeom>
              <a:avLst/>
              <a:gdLst/>
              <a:ahLst/>
              <a:cxnLst/>
              <a:rect l="l" t="t" r="r" b="b"/>
              <a:pathLst>
                <a:path w="32135418" h="17995951">
                  <a:moveTo>
                    <a:pt x="0" y="0"/>
                  </a:moveTo>
                  <a:lnTo>
                    <a:pt x="32135418" y="0"/>
                  </a:lnTo>
                  <a:lnTo>
                    <a:pt x="32135418" y="17995951"/>
                  </a:lnTo>
                  <a:lnTo>
                    <a:pt x="0" y="17995951"/>
                  </a:lnTo>
                  <a:close/>
                </a:path>
              </a:pathLst>
            </a:custGeom>
            <a:solidFill>
              <a:srgbClr val="EEEEE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750" b="3750"/>
          <a:stretch>
            <a:fillRect/>
          </a:stretch>
        </p:blipFill>
        <p:spPr>
          <a:xfrm>
            <a:off x="2683107" y="3210954"/>
            <a:ext cx="4042855" cy="24914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127398" y="3144279"/>
            <a:ext cx="7128723" cy="520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61313"/>
                </a:solidFill>
                <a:latin typeface="Lato Bold Bold"/>
              </a:rPr>
              <a:t>Identify Your Biases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27398" y="4039380"/>
            <a:ext cx="8477496" cy="392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Learn about your own biases through tests and training.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27398" y="6452484"/>
            <a:ext cx="10855802" cy="52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61313"/>
                </a:solidFill>
                <a:latin typeface="Lato Bold Bold"/>
              </a:rPr>
              <a:t>Use Strategies to Avoid the Influence of Unconscious Bias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27398" y="7230977"/>
            <a:ext cx="8458446" cy="126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Lato"/>
              </a:rPr>
              <a:t>Setting out and agreeing on decision making criteria ahead of making decisions is a proven way to avoid unconscious bias influencing decision making.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720511"/>
            <a:ext cx="14744700" cy="971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Lato Bold Bold"/>
              </a:rPr>
              <a:t>Tips on How to Avoid Unconscious Bias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61833" y="287655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</a:rPr>
              <a:t>Tunnelling Association of Canada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t="3837" b="3837"/>
          <a:stretch>
            <a:fillRect/>
          </a:stretch>
        </p:blipFill>
        <p:spPr>
          <a:xfrm>
            <a:off x="2683107" y="6519159"/>
            <a:ext cx="4042855" cy="249149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080883" y="9408178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1A783C"/>
                </a:solidFill>
                <a:latin typeface="Lato Bold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22991997" cy="129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91997" cy="1293300"/>
            </a:xfrm>
            <a:custGeom>
              <a:avLst/>
              <a:gdLst/>
              <a:ahLst/>
              <a:cxnLst/>
              <a:rect l="l" t="t" r="r" b="b"/>
              <a:pathLst>
                <a:path w="22991997" h="1293300">
                  <a:moveTo>
                    <a:pt x="0" y="0"/>
                  </a:moveTo>
                  <a:lnTo>
                    <a:pt x="22991997" y="0"/>
                  </a:lnTo>
                  <a:lnTo>
                    <a:pt x="22991997" y="1293300"/>
                  </a:lnTo>
                  <a:lnTo>
                    <a:pt x="0" y="1293300"/>
                  </a:lnTo>
                  <a:close/>
                </a:path>
              </a:pathLst>
            </a:custGeom>
            <a:solidFill>
              <a:srgbClr val="1A783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078224" y="8697942"/>
            <a:ext cx="2131553" cy="774671"/>
            <a:chOff x="0" y="0"/>
            <a:chExt cx="2842071" cy="103289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842071" cy="1032894"/>
              <a:chOff x="0" y="0"/>
              <a:chExt cx="1913890" cy="69556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1750" y="31750"/>
                <a:ext cx="1850390" cy="632066"/>
              </a:xfrm>
              <a:custGeom>
                <a:avLst/>
                <a:gdLst/>
                <a:ahLst/>
                <a:cxnLst/>
                <a:rect l="l" t="t" r="r" b="b"/>
                <a:pathLst>
                  <a:path w="1850390" h="632066">
                    <a:moveTo>
                      <a:pt x="1757680" y="632066"/>
                    </a:moveTo>
                    <a:lnTo>
                      <a:pt x="92710" y="632066"/>
                    </a:lnTo>
                    <a:cubicBezTo>
                      <a:pt x="41910" y="632066"/>
                      <a:pt x="0" y="590156"/>
                      <a:pt x="0" y="53935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756410" y="0"/>
                    </a:lnTo>
                    <a:cubicBezTo>
                      <a:pt x="1807210" y="0"/>
                      <a:pt x="1849120" y="41910"/>
                      <a:pt x="1849120" y="92710"/>
                    </a:cubicBezTo>
                    <a:lnTo>
                      <a:pt x="1849120" y="538086"/>
                    </a:lnTo>
                    <a:cubicBezTo>
                      <a:pt x="1850390" y="590156"/>
                      <a:pt x="1808480" y="632066"/>
                      <a:pt x="1757680" y="63206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695566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95566">
                    <a:moveTo>
                      <a:pt x="1789430" y="59690"/>
                    </a:moveTo>
                    <a:cubicBezTo>
                      <a:pt x="1824990" y="59690"/>
                      <a:pt x="1854200" y="88900"/>
                      <a:pt x="1854200" y="124460"/>
                    </a:cubicBezTo>
                    <a:lnTo>
                      <a:pt x="1854200" y="571106"/>
                    </a:lnTo>
                    <a:cubicBezTo>
                      <a:pt x="1854200" y="606666"/>
                      <a:pt x="1824990" y="635876"/>
                      <a:pt x="1789430" y="635876"/>
                    </a:cubicBezTo>
                    <a:lnTo>
                      <a:pt x="124460" y="635876"/>
                    </a:lnTo>
                    <a:cubicBezTo>
                      <a:pt x="88900" y="635876"/>
                      <a:pt x="59690" y="606666"/>
                      <a:pt x="59690" y="57110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789430" y="59690"/>
                    </a:lnTo>
                    <a:moveTo>
                      <a:pt x="178943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71106"/>
                    </a:lnTo>
                    <a:cubicBezTo>
                      <a:pt x="0" y="639686"/>
                      <a:pt x="55880" y="695566"/>
                      <a:pt x="124460" y="695566"/>
                    </a:cubicBezTo>
                    <a:lnTo>
                      <a:pt x="1789430" y="695566"/>
                    </a:lnTo>
                    <a:cubicBezTo>
                      <a:pt x="1858010" y="695566"/>
                      <a:pt x="1913890" y="639686"/>
                      <a:pt x="1913890" y="571106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close/>
                  </a:path>
                </a:pathLst>
              </a:custGeom>
              <a:solidFill>
                <a:srgbClr val="1A783C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81575" y="230062"/>
              <a:ext cx="267892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61313"/>
                  </a:solidFill>
                  <a:latin typeface="Lato"/>
                </a:rPr>
                <a:t>The End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4000500"/>
            <a:ext cx="1623060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61313"/>
                </a:solidFill>
                <a:latin typeface="Lato Bold Bold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7750" y="287655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</a:rPr>
              <a:t>Tunnelling Association of Canada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61833" y="287655"/>
            <a:ext cx="517841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</a:rPr>
              <a:t>Date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BD047BCFB86A4186CA5C31B7473EC0" ma:contentTypeVersion="4" ma:contentTypeDescription="Create a new document." ma:contentTypeScope="" ma:versionID="3d712ae81d2b7dca4d660210eed900ea">
  <xsd:schema xmlns:xsd="http://www.w3.org/2001/XMLSchema" xmlns:xs="http://www.w3.org/2001/XMLSchema" xmlns:p="http://schemas.microsoft.com/office/2006/metadata/properties" xmlns:ns2="6fb380f6-13fb-4fa6-bbda-ced3d76e8c7d" targetNamespace="http://schemas.microsoft.com/office/2006/metadata/properties" ma:root="true" ma:fieldsID="a66282b2056305be45a774e473623ad2" ns2:_="">
    <xsd:import namespace="6fb380f6-13fb-4fa6-bbda-ced3d76e8c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380f6-13fb-4fa6-bbda-ced3d76e8c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1942EE-56D4-4407-9F48-86AA210E9D1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6fb380f6-13fb-4fa6-bbda-ced3d76e8c7d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1E10C5-108E-4BCF-BD9D-39B092B239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b380f6-13fb-4fa6-bbda-ced3d76e8c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DD07D2-CA1D-4558-B454-D8C09DE94A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223</Words>
  <Application>Microsoft Office PowerPoint</Application>
  <PresentationFormat>Custom</PresentationFormat>
  <Paragraphs>40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 Slide Deck</dc:title>
  <dc:creator>Dani Delaloye</dc:creator>
  <cp:lastModifiedBy>Dani Delaloye</cp:lastModifiedBy>
  <cp:revision>10</cp:revision>
  <dcterms:created xsi:type="dcterms:W3CDTF">2006-08-16T00:00:00Z</dcterms:created>
  <dcterms:modified xsi:type="dcterms:W3CDTF">2023-06-12T13:34:23Z</dcterms:modified>
  <dc:identifier>DAFE555vfqY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avedOnce">
    <vt:lpwstr>true</vt:lpwstr>
  </property>
  <property fmtid="{D5CDD505-2E9C-101B-9397-08002B2CF9AE}" pid="3" name="ContentTypeId">
    <vt:lpwstr>0x0101007EBD047BCFB86A4186CA5C31B7473EC0</vt:lpwstr>
  </property>
</Properties>
</file>